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  <p:sldMasterId id="2147483651" r:id="rId3"/>
  </p:sldMasterIdLst>
  <p:notesMasterIdLst>
    <p:notesMasterId r:id="rId21"/>
  </p:notesMasterIdLst>
  <p:handoutMasterIdLst>
    <p:handoutMasterId r:id="rId22"/>
  </p:handoutMasterIdLst>
  <p:sldIdLst>
    <p:sldId id="214748364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09093D-240D-48E2-83C9-17FE0208DA5B}" v="265" dt="2026-08-31T09:51:07.6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ston Quartey [ MobileMoney Fintech LTD ]" userId="1dd58d54-660e-40fb-ba90-f1ce7c398062" providerId="ADAL" clId="{7074454D-F44C-4613-A6C0-B075B1194A08}"/>
    <pc:docChg chg="custSel modSld modHandout">
      <pc:chgData name="Winston Quartey [ MobileMoney Fintech LTD ]" userId="1dd58d54-660e-40fb-ba90-f1ce7c398062" providerId="ADAL" clId="{7074454D-F44C-4613-A6C0-B075B1194A08}" dt="2026-08-31T09:51:07.591" v="242" actId="947"/>
      <pc:docMkLst>
        <pc:docMk/>
      </pc:docMkLst>
      <pc:sldChg chg="modSp mod">
        <pc:chgData name="Winston Quartey [ MobileMoney Fintech LTD ]" userId="1dd58d54-660e-40fb-ba90-f1ce7c398062" providerId="ADAL" clId="{7074454D-F44C-4613-A6C0-B075B1194A08}" dt="2026-08-31T09:51:07.017" v="225" actId="14100"/>
        <pc:sldMkLst>
          <pc:docMk/>
          <pc:sldMk cId="0" sldId="259"/>
        </pc:sldMkLst>
        <pc:spChg chg="mod">
          <ac:chgData name="Winston Quartey [ MobileMoney Fintech LTD ]" userId="1dd58d54-660e-40fb-ba90-f1ce7c398062" providerId="ADAL" clId="{7074454D-F44C-4613-A6C0-B075B1194A08}" dt="2026-08-31T09:51:07.017" v="225" actId="14100"/>
          <ac:spMkLst>
            <pc:docMk/>
            <pc:sldMk cId="0" sldId="259"/>
            <ac:spMk id="16" creationId="{00000000-0000-0000-0000-000000000000}"/>
          </ac:spMkLst>
        </pc:spChg>
      </pc:sldChg>
      <pc:sldChg chg="modSp mod">
        <pc:chgData name="Winston Quartey [ MobileMoney Fintech LTD ]" userId="1dd58d54-660e-40fb-ba90-f1ce7c398062" providerId="ADAL" clId="{7074454D-F44C-4613-A6C0-B075B1194A08}" dt="2026-08-31T09:50:53.851" v="207" actId="20577"/>
        <pc:sldMkLst>
          <pc:docMk/>
          <pc:sldMk cId="0" sldId="272"/>
        </pc:sldMkLst>
        <pc:spChg chg="mod">
          <ac:chgData name="Winston Quartey [ MobileMoney Fintech LTD ]" userId="1dd58d54-660e-40fb-ba90-f1ce7c398062" providerId="ADAL" clId="{7074454D-F44C-4613-A6C0-B075B1194A08}" dt="2026-08-31T09:50:53.851" v="207" actId="20577"/>
          <ac:spMkLst>
            <pc:docMk/>
            <pc:sldMk cId="0" sldId="272"/>
            <ac:spMk id="5" creationId="{00000000-0000-0000-0000-000000000000}"/>
          </ac:spMkLst>
        </pc:spChg>
      </pc:sldChg>
      <pc:sldChg chg="modNotes">
        <pc:chgData name="Winston Quartey [ MobileMoney Fintech LTD ]" userId="1dd58d54-660e-40fb-ba90-f1ce7c398062" providerId="ADAL" clId="{7074454D-F44C-4613-A6C0-B075B1194A08}" dt="2026-08-31T09:51:07.591" v="242" actId="947"/>
        <pc:sldMkLst>
          <pc:docMk/>
          <pc:sldMk cId="2460168133" sldId="214748364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277F03-0FDC-6F10-7BBD-46CF8B577C28}"/>
              </a:ext>
            </a:extLst>
          </p:cNvPr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102870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ctr"/>
            <a:r>
              <a:rPr lang="en-US">
                <a:solidFill>
                  <a:srgbClr val="0000FF"/>
                </a:solidFill>
                <a:latin typeface="Tahoma" panose="020B0604030504040204" pitchFamily="34" charset="0"/>
              </a:rPr>
              <a:t>Internal</a:t>
            </a:r>
            <a:endParaRPr lang="en-GH">
              <a:solidFill>
                <a:srgbClr val="0000FF"/>
              </a:solidFill>
              <a:latin typeface="Tahoma" panose="020B060403050404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79027D-0FFF-F173-6F97-CCCD45FF1E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D879F-1754-4EE2-A7CC-FFDA0DDE645A}" type="datetimeFigureOut">
              <a:rPr lang="en-GH" smtClean="0"/>
              <a:t>08/31/2026</a:t>
            </a:fld>
            <a:endParaRPr lang="en-G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757484-F027-28F0-B551-9D6897496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76BB2-2F99-0CA6-9F2A-0FDA46DA42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95A66-4108-4CDF-9FBC-2A6C01BCF777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20288335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97317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10287000" cy="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0000FF"/>
                </a:solidFill>
                <a:latin typeface="Tahoma" panose="020B0604030504040204" pitchFamily="34" charset="0"/>
              </a:rPr>
              <a:t>Internal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275E28-4EB6-4140-8167-8E533C182F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648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halves: the rails themselves, then what they unlock. Close with three lessons.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Start with the plumbing before the impact.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Africa leapfrogged branch banking because the phone arrived before the branch did. M-Pesa in Kenya, MTN MoMo in Ghana and Uganda, Orange Money across West Africa.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Four functions. Emphasise the key message: this is infrastructure, not an app feature.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API is one line of integration work and one whole category of product. This is where students will actually touch the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Key message: APIs create opportunities for entrepreneurs. None of these companies built a payment network — they built on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Shift from rails to outcomes.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Inclusion is access AND use. Define it, then say why it matters economically.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World Bank Findex: Sub-Saharan Africa's growth in account ownership has been heavily driven by mobile money adoption.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Three markets, three shapes of the same 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Where the next five years of building happens. Keep it brief — this is a signpost, not a deep dive.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Turn to the audience.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Six routes in. Every one of these roles exists inside a payments company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Leave this on screen. Ask for two or three answers from the room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three things to remember if they remember nothing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Thank the room and open the floor.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with ov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B73F496-F3A1-0A42-8C4E-2EAB7C4E27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28652" y="259751"/>
            <a:ext cx="2133545" cy="109063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E3C829D-DD9D-1040-8794-8EE755A0E6BB}"/>
              </a:ext>
            </a:extLst>
          </p:cNvPr>
          <p:cNvSpPr/>
          <p:nvPr userDrawn="1"/>
        </p:nvSpPr>
        <p:spPr>
          <a:xfrm>
            <a:off x="1741694" y="2963333"/>
            <a:ext cx="4360344" cy="43603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C3B9D0B-C8E9-8444-935D-0234C36FF3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50074" y="3728695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63521C1-FEA0-B1B4-3829-9CFC37F73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4CFA12E5-76EA-965D-8A01-3EA5D882A9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216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with ov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AFRICOOP Consortium">
            <a:extLst>
              <a:ext uri="{FF2B5EF4-FFF2-40B4-BE49-F238E27FC236}">
                <a16:creationId xmlns:a16="http://schemas.microsoft.com/office/drawing/2014/main" id="{28C5821A-D8EF-9283-89F7-B64993D3353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64" b="36123"/>
          <a:stretch/>
        </p:blipFill>
        <p:spPr bwMode="auto">
          <a:xfrm>
            <a:off x="410" y="-1"/>
            <a:ext cx="18287597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B73F496-F3A1-0A42-8C4E-2EAB7C4E27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28652" y="259751"/>
            <a:ext cx="2133545" cy="109063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E3C829D-DD9D-1040-8794-8EE755A0E6BB}"/>
              </a:ext>
            </a:extLst>
          </p:cNvPr>
          <p:cNvSpPr/>
          <p:nvPr userDrawn="1"/>
        </p:nvSpPr>
        <p:spPr>
          <a:xfrm>
            <a:off x="1741694" y="2963333"/>
            <a:ext cx="4360344" cy="43603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C3B9D0B-C8E9-8444-935D-0234C36FF3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50074" y="3728695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63521C1-FEA0-B1B4-3829-9CFC37F73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4CFA12E5-76EA-965D-8A01-3EA5D882A9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06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with ov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67446A4B-2D6A-8E15-1B01-8F41C7A5B83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4" r="421" b="12096"/>
          <a:stretch/>
        </p:blipFill>
        <p:spPr bwMode="auto">
          <a:xfrm>
            <a:off x="2" y="-1"/>
            <a:ext cx="18288000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B73F496-F3A1-0A42-8C4E-2EAB7C4E27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28652" y="259751"/>
            <a:ext cx="2133545" cy="109063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E3C829D-DD9D-1040-8794-8EE755A0E6BB}"/>
              </a:ext>
            </a:extLst>
          </p:cNvPr>
          <p:cNvSpPr/>
          <p:nvPr userDrawn="1"/>
        </p:nvSpPr>
        <p:spPr>
          <a:xfrm>
            <a:off x="1741694" y="2963333"/>
            <a:ext cx="4360344" cy="43603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C3B9D0B-C8E9-8444-935D-0234C36FF3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50074" y="3728695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63521C1-FEA0-B1B4-3829-9CFC37F73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4CFA12E5-76EA-965D-8A01-3EA5D882A9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51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with ov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African black woman selling produce in the market">
            <a:extLst>
              <a:ext uri="{FF2B5EF4-FFF2-40B4-BE49-F238E27FC236}">
                <a16:creationId xmlns:a16="http://schemas.microsoft.com/office/drawing/2014/main" id="{9606F3AA-A5DB-E3B5-B03F-5B9D623E197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0" b="15499"/>
          <a:stretch/>
        </p:blipFill>
        <p:spPr bwMode="auto">
          <a:xfrm>
            <a:off x="-1" y="2"/>
            <a:ext cx="18288002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B73F496-F3A1-0A42-8C4E-2EAB7C4E27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28652" y="259751"/>
            <a:ext cx="2133545" cy="109063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E3C829D-DD9D-1040-8794-8EE755A0E6BB}"/>
              </a:ext>
            </a:extLst>
          </p:cNvPr>
          <p:cNvSpPr/>
          <p:nvPr userDrawn="1"/>
        </p:nvSpPr>
        <p:spPr>
          <a:xfrm>
            <a:off x="1741694" y="2963333"/>
            <a:ext cx="4360344" cy="43603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C3B9D0B-C8E9-8444-935D-0234C36FF3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50074" y="3728695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63521C1-FEA0-B1B4-3829-9CFC37F73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4CFA12E5-76EA-965D-8A01-3EA5D882A9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with ov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6" descr="Financial Inclusion (1)">
            <a:extLst>
              <a:ext uri="{FF2B5EF4-FFF2-40B4-BE49-F238E27FC236}">
                <a16:creationId xmlns:a16="http://schemas.microsoft.com/office/drawing/2014/main" id="{1B7AAB29-3C8F-1A23-72E3-F3B360FE24D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8"/>
          <a:stretch/>
        </p:blipFill>
        <p:spPr bwMode="auto">
          <a:xfrm>
            <a:off x="-1" y="-1"/>
            <a:ext cx="18301652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B73F496-F3A1-0A42-8C4E-2EAB7C4E27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28652" y="259751"/>
            <a:ext cx="2133545" cy="109063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E3C829D-DD9D-1040-8794-8EE755A0E6BB}"/>
              </a:ext>
            </a:extLst>
          </p:cNvPr>
          <p:cNvSpPr/>
          <p:nvPr userDrawn="1"/>
        </p:nvSpPr>
        <p:spPr>
          <a:xfrm>
            <a:off x="1741694" y="2963333"/>
            <a:ext cx="4360344" cy="43603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C3B9D0B-C8E9-8444-935D-0234C36FF3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50074" y="3728695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63521C1-FEA0-B1B4-3829-9CFC37F73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4CFA12E5-76EA-965D-8A01-3EA5D882A9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520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with ova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6345B52-2D0B-8B41-927A-EC989794AF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behind text to add picture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027E63B-B435-AE48-9DBA-5A3CE6ED7C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1694" y="2963335"/>
            <a:ext cx="4360344" cy="436034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8BE72B7C-FEE9-1544-87A5-7DAF413CA6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52" y="259753"/>
            <a:ext cx="2133545" cy="1090628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52F9649D-4160-EB4A-B192-00F4964141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50074" y="3728693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C20015-A3E2-42BA-A5BB-0A2E547D92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1431571D-5602-4636-A5BD-A95D99B78E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694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with ova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6345B52-2D0B-8B41-927A-EC989794AF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behind text to add picture</a:t>
            </a:r>
          </a:p>
        </p:txBody>
      </p:sp>
      <p:pic>
        <p:nvPicPr>
          <p:cNvPr id="8" name="Picture 6" descr="AFRICOOP Consortium">
            <a:extLst>
              <a:ext uri="{FF2B5EF4-FFF2-40B4-BE49-F238E27FC236}">
                <a16:creationId xmlns:a16="http://schemas.microsoft.com/office/drawing/2014/main" id="{2B0399E2-02C0-B8E1-3929-25ABA5F4201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64" b="36123"/>
          <a:stretch/>
        </p:blipFill>
        <p:spPr bwMode="auto">
          <a:xfrm>
            <a:off x="410" y="-1"/>
            <a:ext cx="18287597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027E63B-B435-AE48-9DBA-5A3CE6ED7C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1694" y="2963335"/>
            <a:ext cx="4360344" cy="436034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8BE72B7C-FEE9-1544-87A5-7DAF413CA6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52" y="259753"/>
            <a:ext cx="2133545" cy="1090628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52F9649D-4160-EB4A-B192-00F4964141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50074" y="3728693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C20015-A3E2-42BA-A5BB-0A2E547D92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1431571D-5602-4636-A5BD-A95D99B78E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038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with ova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6345B52-2D0B-8B41-927A-EC989794AF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behind text to add picture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26D5134-96E9-A808-B651-47A85D77758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4" r="421" b="12096"/>
          <a:stretch/>
        </p:blipFill>
        <p:spPr bwMode="auto">
          <a:xfrm>
            <a:off x="2" y="-1"/>
            <a:ext cx="18288000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027E63B-B435-AE48-9DBA-5A3CE6ED7C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1694" y="2963335"/>
            <a:ext cx="4360344" cy="436034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8BE72B7C-FEE9-1544-87A5-7DAF413CA6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52" y="259753"/>
            <a:ext cx="2133545" cy="1090628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52F9649D-4160-EB4A-B192-00F4964141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50074" y="3728693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C20015-A3E2-42BA-A5BB-0A2E547D92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1431571D-5602-4636-A5BD-A95D99B78E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10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with ova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6345B52-2D0B-8B41-927A-EC989794AF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behind text to add picture</a:t>
            </a:r>
          </a:p>
        </p:txBody>
      </p:sp>
      <p:pic>
        <p:nvPicPr>
          <p:cNvPr id="9" name="Picture 4" descr="African black woman selling produce in the market">
            <a:extLst>
              <a:ext uri="{FF2B5EF4-FFF2-40B4-BE49-F238E27FC236}">
                <a16:creationId xmlns:a16="http://schemas.microsoft.com/office/drawing/2014/main" id="{EDFCB16A-642A-257C-3EB7-CDCF9FA22C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0" b="15499"/>
          <a:stretch/>
        </p:blipFill>
        <p:spPr bwMode="auto">
          <a:xfrm>
            <a:off x="-1" y="2"/>
            <a:ext cx="18288002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027E63B-B435-AE48-9DBA-5A3CE6ED7C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1694" y="2963335"/>
            <a:ext cx="4360344" cy="436034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8BE72B7C-FEE9-1544-87A5-7DAF413CA6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52" y="259753"/>
            <a:ext cx="2133545" cy="1090628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52F9649D-4160-EB4A-B192-00F4964141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50074" y="3728693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C20015-A3E2-42BA-A5BB-0A2E547D92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1431571D-5602-4636-A5BD-A95D99B78E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23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with ova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6345B52-2D0B-8B41-927A-EC989794AF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behind text to add picture</a:t>
            </a:r>
          </a:p>
        </p:txBody>
      </p:sp>
      <p:pic>
        <p:nvPicPr>
          <p:cNvPr id="9" name="Picture 16" descr="Financial Inclusion (1)">
            <a:extLst>
              <a:ext uri="{FF2B5EF4-FFF2-40B4-BE49-F238E27FC236}">
                <a16:creationId xmlns:a16="http://schemas.microsoft.com/office/drawing/2014/main" id="{0D80769C-4319-5643-2285-FFB0821F3A8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8"/>
          <a:stretch/>
        </p:blipFill>
        <p:spPr bwMode="auto">
          <a:xfrm>
            <a:off x="-1" y="-1"/>
            <a:ext cx="18301652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027E63B-B435-AE48-9DBA-5A3CE6ED7C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1694" y="2963335"/>
            <a:ext cx="4360344" cy="436034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8BE72B7C-FEE9-1544-87A5-7DAF413CA6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52" y="259753"/>
            <a:ext cx="2133545" cy="1090628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52F9649D-4160-EB4A-B192-00F4964141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50074" y="3728693"/>
            <a:ext cx="3343589" cy="282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Font typeface="Arial" panose="020B0604020202020204" pitchFamily="34" charset="0"/>
              <a:buNone/>
              <a:defRPr sz="15999" b="0" i="0">
                <a:solidFill>
                  <a:schemeClr val="tx2"/>
                </a:solidFill>
                <a:latin typeface="MTN Brighter Sans Medium" pitchFamily="2" charset="77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C20015-A3E2-42BA-A5BB-0A2E547D92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8475" y="4704152"/>
            <a:ext cx="5793254" cy="68262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>
              <a:spcBef>
                <a:spcPts val="0"/>
              </a:spcBef>
              <a:defRPr sz="4800" b="0" i="0" baseline="0">
                <a:solidFill>
                  <a:schemeClr val="bg1"/>
                </a:solidFill>
                <a:latin typeface="MTN Brighter Sans Medium" pitchFamily="2" charset="77"/>
              </a:defRPr>
            </a:lvl1pPr>
          </a:lstStyle>
          <a:p>
            <a:r>
              <a:rPr lang="en-US"/>
              <a:t>Add divider header</a:t>
            </a:r>
            <a:endParaRPr lang="en-GB"/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1431571D-5602-4636-A5BD-A95D99B78E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8468" y="5498624"/>
            <a:ext cx="2667396" cy="430889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1" b="0" i="0" baseline="0">
                <a:solidFill>
                  <a:schemeClr val="bg1"/>
                </a:solidFill>
                <a:latin typeface="MTN Brighter Sans" pitchFamily="2" charset="77"/>
              </a:defRPr>
            </a:lvl1pPr>
          </a:lstStyle>
          <a:p>
            <a:pPr lvl="0"/>
            <a:r>
              <a:rPr lang="en-US"/>
              <a:t>Add </a:t>
            </a:r>
            <a:r>
              <a:rPr lang="en-US" err="1"/>
              <a:t>subheader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060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9F9D9DEB-837D-0843-B05E-FA0A6F8F27E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8780" y="1979131"/>
            <a:ext cx="17570450" cy="637573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US" sz="3750" b="1" i="1" smtClean="0">
                <a:solidFill>
                  <a:schemeClr val="tx2"/>
                </a:solidFill>
                <a:latin typeface="MTN Brighter Sans Bold" pitchFamily="2" charset="77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L="228576" lvl="0" indent="-228576">
              <a:lnSpc>
                <a:spcPct val="90000"/>
              </a:lnSpc>
              <a:spcBef>
                <a:spcPct val="0"/>
              </a:spcBef>
            </a:pPr>
            <a:r>
              <a:rPr lang="en-US"/>
              <a:t>Add statement</a:t>
            </a:r>
            <a:endParaRPr lang="en-GB"/>
          </a:p>
        </p:txBody>
      </p:sp>
      <p:sp>
        <p:nvSpPr>
          <p:cNvPr id="7" name="Section name here">
            <a:extLst>
              <a:ext uri="{FF2B5EF4-FFF2-40B4-BE49-F238E27FC236}">
                <a16:creationId xmlns:a16="http://schemas.microsoft.com/office/drawing/2014/main" id="{3D6C3AA3-36FA-334B-8519-A65EE419AD92}"/>
              </a:ext>
            </a:extLst>
          </p:cNvPr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7357098" y="800603"/>
            <a:ext cx="2340384" cy="30777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defTabSz="1238157">
              <a:lnSpc>
                <a:spcPct val="100000"/>
              </a:lnSpc>
              <a:spcBef>
                <a:spcPts val="0"/>
              </a:spcBef>
              <a:buSzTx/>
              <a:buNone/>
              <a:defRPr sz="2000" b="0" i="0">
                <a:solidFill>
                  <a:schemeClr val="tx2"/>
                </a:solidFill>
                <a:latin typeface="MTN Brighter Sans Medium" pitchFamily="2" charset="77"/>
                <a:ea typeface="MTN Brighter Sans Medium" pitchFamily="2" charset="77"/>
                <a:cs typeface="MTN Brighter Sans Medium" pitchFamily="2" charset="77"/>
                <a:sym typeface="MTN Brighter Sans Bold"/>
              </a:defRPr>
            </a:lvl1pPr>
          </a:lstStyle>
          <a:p>
            <a:r>
              <a:t>Section name here</a:t>
            </a:r>
          </a:p>
        </p:txBody>
      </p:sp>
      <p:sp>
        <p:nvSpPr>
          <p:cNvPr id="8" name="Section name here">
            <a:extLst>
              <a:ext uri="{FF2B5EF4-FFF2-40B4-BE49-F238E27FC236}">
                <a16:creationId xmlns:a16="http://schemas.microsoft.com/office/drawing/2014/main" id="{363AC624-878C-DA4E-9688-60EF259320A0}"/>
              </a:ext>
            </a:extLst>
          </p:cNvPr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3097166" y="800603"/>
            <a:ext cx="3093797" cy="30777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l" defTabSz="1238157">
              <a:lnSpc>
                <a:spcPct val="100000"/>
              </a:lnSpc>
              <a:spcBef>
                <a:spcPts val="0"/>
              </a:spcBef>
              <a:buSzTx/>
              <a:buNone/>
              <a:defRPr sz="2000" b="0" i="0">
                <a:solidFill>
                  <a:schemeClr val="tx2"/>
                </a:solidFill>
                <a:latin typeface="MTN Brighter Sans Medium" pitchFamily="2" charset="77"/>
                <a:ea typeface="MTN Brighter Sans Medium" pitchFamily="2" charset="77"/>
                <a:cs typeface="MTN Brighter Sans Medium" pitchFamily="2" charset="77"/>
                <a:sym typeface="MTN Brighter Sans Bold"/>
              </a:defRPr>
            </a:lvl1pPr>
          </a:lstStyle>
          <a:p>
            <a:r>
              <a:rPr lang="en-US"/>
              <a:t>Presentation</a:t>
            </a:r>
            <a:r>
              <a:t> name here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A2C8A3F7-4C86-8ACB-8E68-CB7F0749F0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7361953" y="9810557"/>
            <a:ext cx="926051" cy="230832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r" defTabSz="1238157">
              <a:defRPr sz="1500" b="1" i="0">
                <a:solidFill>
                  <a:schemeClr val="tx2"/>
                </a:solidFill>
                <a:latin typeface="MTN Brighter Sans Bold" pitchFamily="2" charset="77"/>
                <a:ea typeface="MTN Brighter Sans Bold" pitchFamily="2" charset="77"/>
                <a:cs typeface="MTN Brighter Sans Bold" pitchFamily="2" charset="77"/>
                <a:sym typeface="MTN Brighter Sans ExtraBold"/>
              </a:defRPr>
            </a:lvl1pPr>
          </a:lstStyle>
          <a:p>
            <a:fld id="{86CB4B4D-7CA3-9044-876B-883B54F8677D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0039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with image no br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ge">
            <a:extLst>
              <a:ext uri="{FF2B5EF4-FFF2-40B4-BE49-F238E27FC236}">
                <a16:creationId xmlns:a16="http://schemas.microsoft.com/office/drawing/2014/main" id="{81B3E47C-CC59-344A-AA3D-0607D0763641}"/>
              </a:ext>
            </a:extLst>
          </p:cNvPr>
          <p:cNvSpPr txBox="1"/>
          <p:nvPr userDrawn="1"/>
        </p:nvSpPr>
        <p:spPr>
          <a:xfrm>
            <a:off x="34518601" y="929734"/>
            <a:ext cx="679673" cy="4078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6200" tIns="76200" rIns="76200" bIns="762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1100">
                <a:solidFill>
                  <a:srgbClr val="000000"/>
                </a:solidFill>
                <a:latin typeface="MTN Brighter Sans Regular"/>
                <a:ea typeface="MTN Brighter Sans Regular"/>
                <a:cs typeface="MTN Brighter Sans Regular"/>
                <a:sym typeface="MTN Brighter Sans Regular"/>
              </a:defRPr>
            </a:lvl1pPr>
          </a:lstStyle>
          <a:p>
            <a:r>
              <a:rPr sz="1650"/>
              <a:t>Page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49CBD36-02B3-3D47-A88B-1909F7C54EF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7006378" y="617726"/>
            <a:ext cx="926051" cy="34624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r" defTabSz="1238187">
              <a:defRPr sz="2250" b="1" i="0">
                <a:solidFill>
                  <a:schemeClr val="accent1"/>
                </a:solidFill>
                <a:latin typeface="MTN Brighter Sans Bold" pitchFamily="2" charset="77"/>
                <a:ea typeface="MTN Brighter Sans Bold" pitchFamily="2" charset="77"/>
                <a:cs typeface="MTN Brighter Sans Bold" pitchFamily="2" charset="77"/>
                <a:sym typeface="MTN Brighter Sans ExtraBold"/>
              </a:defRPr>
            </a:lvl1pPr>
          </a:lstStyle>
          <a:p>
            <a:fld id="{86CB4B4D-7CA3-9044-876B-883B54F8677D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11BE6D4-0CFC-6A4E-9705-C5C984F941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28652" y="259750"/>
            <a:ext cx="2133545" cy="10906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55F949-038E-6944-8A57-4B89258ACC9D}"/>
              </a:ext>
            </a:extLst>
          </p:cNvPr>
          <p:cNvSpPr/>
          <p:nvPr userDrawn="1"/>
        </p:nvSpPr>
        <p:spPr>
          <a:xfrm>
            <a:off x="0" y="10106564"/>
            <a:ext cx="18288000" cy="1804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541200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6261C8E4-E492-9FBC-7852-AE619A25AF74}"/>
              </a:ext>
            </a:extLst>
          </p:cNvPr>
          <p:cNvGraphicFramePr>
            <a:graphicFrameLocks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500243833"/>
              </p:ext>
            </p:extLst>
          </p:nvPr>
        </p:nvGraphicFramePr>
        <p:xfrm>
          <a:off x="3179" y="3179"/>
          <a:ext cx="3176" cy="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415" imgH="416" progId="TCLayout.ActiveDocument.1">
                  <p:embed/>
                </p:oleObj>
              </mc:Choice>
              <mc:Fallback>
                <p:oleObj name="think-cell Slide" r:id="rId15" imgW="415" imgH="41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6261C8E4-E492-9FBC-7852-AE619A25A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179" y="3179"/>
                        <a:ext cx="3176" cy="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521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hdr="0" ftr="0" dt="0"/>
  <p:txStyles>
    <p:titleStyle>
      <a:lvl1pPr algn="l" defTabSz="1371464" rtl="0" eaLnBrk="1" latinLnBrk="0" hangingPunct="1">
        <a:lnSpc>
          <a:spcPct val="90000"/>
        </a:lnSpc>
        <a:spcBef>
          <a:spcPct val="0"/>
        </a:spcBef>
        <a:buNone/>
        <a:defRPr sz="4200" b="1" i="0" kern="1200">
          <a:solidFill>
            <a:schemeClr val="bg1"/>
          </a:solidFill>
          <a:latin typeface="MTN Brighter Sans Bold" pitchFamily="2" charset="77"/>
          <a:ea typeface="+mj-ea"/>
          <a:cs typeface="+mj-cs"/>
        </a:defRPr>
      </a:lvl1pPr>
    </p:titleStyle>
    <p:bodyStyle>
      <a:lvl1pPr marL="0" marR="0" indent="0" algn="l" defTabSz="1371464" rtl="0" eaLnBrk="1" fontAlgn="auto" latinLnBrk="0" hangingPunct="1">
        <a:lnSpc>
          <a:spcPct val="110000"/>
        </a:lnSpc>
        <a:spcBef>
          <a:spcPts val="450"/>
        </a:spcBef>
        <a:spcAft>
          <a:spcPts val="0"/>
        </a:spcAft>
        <a:buClrTx/>
        <a:buSzPct val="80000"/>
        <a:buFont typeface="Arial" panose="020B0604020202020204" pitchFamily="34" charset="0"/>
        <a:buNone/>
        <a:tabLst/>
        <a:defRPr lang="en-US" sz="2700" kern="1200" smtClean="0">
          <a:solidFill>
            <a:schemeClr val="bg1"/>
          </a:solidFill>
          <a:latin typeface="MTN Brighter Sans" pitchFamily="2" charset="77"/>
          <a:ea typeface="+mn-ea"/>
          <a:cs typeface="+mn-cs"/>
        </a:defRPr>
      </a:lvl1pPr>
      <a:lvl2pPr marL="0" marR="0" indent="0" algn="l" defTabSz="1371464" rtl="0" eaLnBrk="1" fontAlgn="auto" latinLnBrk="0" hangingPunct="1">
        <a:lnSpc>
          <a:spcPct val="110000"/>
        </a:lnSpc>
        <a:spcBef>
          <a:spcPts val="45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2700" kern="1200" smtClean="0">
          <a:solidFill>
            <a:schemeClr val="bg1"/>
          </a:solidFill>
          <a:latin typeface="MTN Brighter Sans" pitchFamily="2" charset="77"/>
          <a:ea typeface="+mn-ea"/>
          <a:cs typeface="+mn-cs"/>
        </a:defRPr>
      </a:lvl2pPr>
      <a:lvl3pPr marL="0" marR="0" indent="0" algn="l" defTabSz="1371464" rtl="0" eaLnBrk="1" fontAlgn="auto" latinLnBrk="0" hangingPunct="1">
        <a:lnSpc>
          <a:spcPct val="110000"/>
        </a:lnSpc>
        <a:spcBef>
          <a:spcPts val="45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2700" kern="1200" smtClean="0">
          <a:solidFill>
            <a:schemeClr val="bg1"/>
          </a:solidFill>
          <a:latin typeface="MTN Brighter Sans" pitchFamily="2" charset="77"/>
          <a:ea typeface="+mn-ea"/>
          <a:cs typeface="+mn-cs"/>
        </a:defRPr>
      </a:lvl3pPr>
      <a:lvl4pPr marL="0" marR="0" indent="0" algn="l" defTabSz="1371464" rtl="0" eaLnBrk="1" fontAlgn="auto" latinLnBrk="0" hangingPunct="1">
        <a:lnSpc>
          <a:spcPct val="110000"/>
        </a:lnSpc>
        <a:spcBef>
          <a:spcPts val="45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2700" kern="1200" smtClean="0">
          <a:solidFill>
            <a:schemeClr val="bg1"/>
          </a:solidFill>
          <a:latin typeface="MTN Brighter Sans" pitchFamily="2" charset="77"/>
          <a:ea typeface="+mn-ea"/>
          <a:cs typeface="+mn-cs"/>
        </a:defRPr>
      </a:lvl4pPr>
      <a:lvl5pPr marL="0" marR="0" indent="0" algn="l" defTabSz="1371464" rtl="0" eaLnBrk="1" fontAlgn="auto" latinLnBrk="0" hangingPunct="1">
        <a:lnSpc>
          <a:spcPct val="110000"/>
        </a:lnSpc>
        <a:spcBef>
          <a:spcPts val="45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GB" sz="2700" kern="1200" dirty="0" smtClean="0">
          <a:solidFill>
            <a:schemeClr val="bg1"/>
          </a:solidFill>
          <a:latin typeface="MTN Brighter Sans" pitchFamily="2" charset="77"/>
          <a:ea typeface="+mn-ea"/>
          <a:cs typeface="+mn-cs"/>
        </a:defRPr>
      </a:lvl5pPr>
      <a:lvl6pPr marL="3771524" indent="-342867" algn="l" defTabSz="137146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256" indent="-342867" algn="l" defTabSz="137146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987" indent="-342867" algn="l" defTabSz="137146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721" indent="-342867" algn="l" defTabSz="137146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6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3" algn="l" defTabSz="137146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64" algn="l" defTabSz="137146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96" algn="l" defTabSz="137146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7" algn="l" defTabSz="137146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661" algn="l" defTabSz="137146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389" algn="l" defTabSz="137146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120" algn="l" defTabSz="137146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853" algn="l" defTabSz="137146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181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3049">
          <p15:clr>
            <a:srgbClr val="F26B43"/>
          </p15:clr>
        </p15:guide>
        <p15:guide id="5" orient="horz" pos="1620">
          <p15:clr>
            <a:srgbClr val="F26B43"/>
          </p15:clr>
        </p15:guide>
        <p15:guide id="6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646E18-51A3-60FF-FB7B-B1FEAA8DCCA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531">
              <a:defRPr/>
            </a:pPr>
            <a:endParaRPr lang="en-ZA" sz="270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8" name="object 7">
            <a:extLst>
              <a:ext uri="{FF2B5EF4-FFF2-40B4-BE49-F238E27FC236}">
                <a16:creationId xmlns:a16="http://schemas.microsoft.com/office/drawing/2014/main" id="{D2A75577-2943-4D3A-BA24-455E4B1E1C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46611" t="49223" r="5888" b="16508"/>
          <a:stretch/>
        </p:blipFill>
        <p:spPr>
          <a:xfrm>
            <a:off x="608164" y="976699"/>
            <a:ext cx="9044795" cy="883385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6FB7185-D9C5-4789-8891-D84B535544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8653" y="259750"/>
            <a:ext cx="2133545" cy="109063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555CF-6F18-6359-6B3D-CD10583877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1238187">
              <a:defRPr/>
            </a:pPr>
            <a:fld id="{86CB4B4D-7CA3-9044-876B-883B54F8677D}" type="slidenum">
              <a:rPr lang="en-ZA">
                <a:solidFill>
                  <a:srgbClr val="004F71"/>
                </a:solidFill>
              </a:rPr>
              <a:pPr defTabSz="1238187">
                <a:defRPr/>
              </a:pPr>
              <a:t>1</a:t>
            </a:fld>
            <a:endParaRPr lang="en-ZA">
              <a:solidFill>
                <a:srgbClr val="004F7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41B911-5654-D135-0889-B8C518AE7895}"/>
              </a:ext>
            </a:extLst>
          </p:cNvPr>
          <p:cNvSpPr txBox="1"/>
          <p:nvPr/>
        </p:nvSpPr>
        <p:spPr>
          <a:xfrm>
            <a:off x="9343799" y="3850787"/>
            <a:ext cx="8327313" cy="4316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1678"/>
              </a:lnSpc>
            </a:pPr>
            <a:r>
              <a:rPr lang="en-US" sz="6000" b="1" kern="0" spc="-150">
                <a:solidFill>
                  <a:schemeClr val="accent4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MoMo, Digital Payments &amp; Financial Inclusion</a:t>
            </a:r>
            <a:endParaRPr lang="en-US" sz="6000" b="1">
              <a:solidFill>
                <a:schemeClr val="accent4"/>
              </a:solidFill>
            </a:endParaRPr>
          </a:p>
          <a:p>
            <a:pPr defTabSz="1371600">
              <a:defRPr/>
            </a:pPr>
            <a:endParaRPr lang="en-US" sz="4800">
              <a:solidFill>
                <a:srgbClr val="FFFFFF"/>
              </a:solidFill>
              <a:latin typeface="MTN Brighter Sa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29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Building Africa’s Digital Economy</a:t>
            </a:r>
            <a:endParaRPr kumimoji="0" lang="en-US" sz="3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defTabSz="1371600">
              <a:defRPr/>
            </a:pPr>
            <a:endParaRPr lang="en-US" sz="4800">
              <a:solidFill>
                <a:srgbClr val="FFFFFF"/>
              </a:solidFill>
              <a:latin typeface="MTN Brighter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168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967323" cy="7421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Contents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2761456"/>
            <a:ext cx="1238250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Shape 3"/>
          <p:cNvSpPr/>
          <p:nvPr/>
        </p:nvSpPr>
        <p:spPr>
          <a:xfrm>
            <a:off x="1219200" y="4122473"/>
            <a:ext cx="1238250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6" name="Text 4"/>
          <p:cNvSpPr/>
          <p:nvPr/>
        </p:nvSpPr>
        <p:spPr>
          <a:xfrm>
            <a:off x="1219200" y="3320256"/>
            <a:ext cx="391716" cy="3923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 b="1" kern="0" spc="144">
                <a:solidFill>
                  <a:srgbClr val="FFCB05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01</a:t>
            </a:r>
            <a:endParaRPr lang="en-US" sz="1800"/>
          </a:p>
        </p:txBody>
      </p:sp>
      <p:sp>
        <p:nvSpPr>
          <p:cNvPr id="7" name="Text 5"/>
          <p:cNvSpPr/>
          <p:nvPr/>
        </p:nvSpPr>
        <p:spPr>
          <a:xfrm>
            <a:off x="1991916" y="3150923"/>
            <a:ext cx="7464637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8220"/>
              </a:lnSpc>
              <a:buNone/>
            </a:pPr>
            <a:r>
              <a:rPr lang="en-US" sz="30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MoMo &amp; digital payment integrations</a:t>
            </a:r>
            <a:endParaRPr lang="en-US" sz="3000"/>
          </a:p>
        </p:txBody>
      </p:sp>
      <p:sp>
        <p:nvSpPr>
          <p:cNvPr id="8" name="Shape 6"/>
          <p:cNvSpPr/>
          <p:nvPr/>
        </p:nvSpPr>
        <p:spPr>
          <a:xfrm>
            <a:off x="1219200" y="5483490"/>
            <a:ext cx="1238250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9" name="Text 7"/>
          <p:cNvSpPr/>
          <p:nvPr/>
        </p:nvSpPr>
        <p:spPr>
          <a:xfrm>
            <a:off x="1219200" y="4681273"/>
            <a:ext cx="391716" cy="3923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 b="1" kern="0" spc="144">
                <a:solidFill>
                  <a:srgbClr val="FFCB05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02</a:t>
            </a:r>
            <a:endParaRPr lang="en-US" sz="1800"/>
          </a:p>
        </p:txBody>
      </p:sp>
      <p:sp>
        <p:nvSpPr>
          <p:cNvPr id="10" name="Text 8"/>
          <p:cNvSpPr/>
          <p:nvPr/>
        </p:nvSpPr>
        <p:spPr>
          <a:xfrm>
            <a:off x="1991916" y="4511940"/>
            <a:ext cx="9197208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8220"/>
              </a:lnSpc>
              <a:buNone/>
            </a:pPr>
            <a:r>
              <a:rPr lang="en-US" sz="30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Digital financial services &amp; financial inclusion</a:t>
            </a:r>
            <a:endParaRPr lang="en-US" sz="3000"/>
          </a:p>
        </p:txBody>
      </p:sp>
      <p:sp>
        <p:nvSpPr>
          <p:cNvPr id="11" name="Shape 9"/>
          <p:cNvSpPr/>
          <p:nvPr/>
        </p:nvSpPr>
        <p:spPr>
          <a:xfrm>
            <a:off x="1219200" y="6844506"/>
            <a:ext cx="1238250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2" name="Text 10"/>
          <p:cNvSpPr/>
          <p:nvPr/>
        </p:nvSpPr>
        <p:spPr>
          <a:xfrm>
            <a:off x="1219200" y="6042290"/>
            <a:ext cx="391716" cy="3923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 b="1" kern="0" spc="144">
                <a:solidFill>
                  <a:srgbClr val="FFCB05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03</a:t>
            </a:r>
            <a:endParaRPr lang="en-US" sz="1800"/>
          </a:p>
        </p:txBody>
      </p:sp>
      <p:sp>
        <p:nvSpPr>
          <p:cNvPr id="13" name="Text 11"/>
          <p:cNvSpPr/>
          <p:nvPr/>
        </p:nvSpPr>
        <p:spPr>
          <a:xfrm>
            <a:off x="1991916" y="5872956"/>
            <a:ext cx="6548874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8220"/>
              </a:lnSpc>
              <a:buNone/>
            </a:pPr>
            <a:r>
              <a:rPr lang="en-US" sz="30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Opportunities and three lessons</a:t>
            </a:r>
            <a:endParaRPr lang="en-US"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CB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9200" y="3735652"/>
            <a:ext cx="17434560" cy="1924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69177"/>
              </a:lnSpc>
              <a:buNone/>
            </a:pPr>
            <a:r>
              <a:rPr lang="en-US" sz="16500" b="1" kern="0" spc="-495">
                <a:solidFill>
                  <a:srgbClr val="004F71">
                    <a:alpha val="35000"/>
                  </a:srgbClr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01</a:t>
            </a:r>
            <a:endParaRPr lang="en-US" sz="16500"/>
          </a:p>
        </p:txBody>
      </p:sp>
      <p:sp>
        <p:nvSpPr>
          <p:cNvPr id="3" name="Text 1"/>
          <p:cNvSpPr/>
          <p:nvPr/>
        </p:nvSpPr>
        <p:spPr>
          <a:xfrm>
            <a:off x="1219200" y="5850202"/>
            <a:ext cx="15339060" cy="8915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154"/>
              </a:lnSpc>
              <a:buNone/>
            </a:pPr>
            <a:r>
              <a:rPr lang="en-US" sz="6000" kern="0" spc="-9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MoMo &amp; Digital Payment Integrations</a:t>
            </a:r>
            <a:endParaRPr lang="en-US"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269403" cy="144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The Evolution of Payments in Africa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3389313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219200" y="3689879"/>
            <a:ext cx="542036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1800" kern="0" spc="18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01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1219200" y="4211770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Cash economy</a:t>
            </a:r>
            <a:endParaRPr lang="en-US" sz="3000"/>
          </a:p>
        </p:txBody>
      </p:sp>
      <p:sp>
        <p:nvSpPr>
          <p:cNvPr id="7" name="Text 5"/>
          <p:cNvSpPr/>
          <p:nvPr/>
        </p:nvSpPr>
        <p:spPr>
          <a:xfrm>
            <a:off x="1219200" y="4859470"/>
            <a:ext cx="5075428" cy="15848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Value moved physically. Distance to a branch, not willingness to save, decided who took part in the formal financial system.</a:t>
            </a:r>
            <a:endParaRPr lang="en-US" sz="2100"/>
          </a:p>
        </p:txBody>
      </p:sp>
      <p:sp>
        <p:nvSpPr>
          <p:cNvPr id="8" name="Shape 6"/>
          <p:cNvSpPr/>
          <p:nvPr/>
        </p:nvSpPr>
        <p:spPr>
          <a:xfrm>
            <a:off x="6680200" y="3389313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9" name="Text 7"/>
          <p:cNvSpPr/>
          <p:nvPr/>
        </p:nvSpPr>
        <p:spPr>
          <a:xfrm>
            <a:off x="6680200" y="3689879"/>
            <a:ext cx="542036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1800" kern="0" spc="18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02</a:t>
            </a:r>
            <a:endParaRPr lang="en-US" sz="1800"/>
          </a:p>
        </p:txBody>
      </p:sp>
      <p:sp>
        <p:nvSpPr>
          <p:cNvPr id="10" name="Text 8"/>
          <p:cNvSpPr/>
          <p:nvPr/>
        </p:nvSpPr>
        <p:spPr>
          <a:xfrm>
            <a:off x="6680200" y="4211770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Mobile money</a:t>
            </a:r>
            <a:endParaRPr lang="en-US" sz="3000"/>
          </a:p>
        </p:txBody>
      </p:sp>
      <p:sp>
        <p:nvSpPr>
          <p:cNvPr id="11" name="Text 9"/>
          <p:cNvSpPr/>
          <p:nvPr/>
        </p:nvSpPr>
        <p:spPr>
          <a:xfrm>
            <a:off x="6680200" y="4859470"/>
            <a:ext cx="5075428" cy="15848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The phone became the account. Africa leapfrogged traditional banking because handset adoption ran far ahead of branch networks.</a:t>
            </a:r>
            <a:endParaRPr lang="en-US" sz="2100"/>
          </a:p>
        </p:txBody>
      </p:sp>
      <p:sp>
        <p:nvSpPr>
          <p:cNvPr id="12" name="Shape 10"/>
          <p:cNvSpPr/>
          <p:nvPr/>
        </p:nvSpPr>
        <p:spPr>
          <a:xfrm>
            <a:off x="12141200" y="3389313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3" name="Text 11"/>
          <p:cNvSpPr/>
          <p:nvPr/>
        </p:nvSpPr>
        <p:spPr>
          <a:xfrm>
            <a:off x="12141200" y="3689879"/>
            <a:ext cx="542036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1800" kern="0" spc="18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03</a:t>
            </a:r>
            <a:endParaRPr lang="en-US" sz="1800"/>
          </a:p>
        </p:txBody>
      </p:sp>
      <p:sp>
        <p:nvSpPr>
          <p:cNvPr id="14" name="Text 12"/>
          <p:cNvSpPr/>
          <p:nvPr/>
        </p:nvSpPr>
        <p:spPr>
          <a:xfrm>
            <a:off x="12141200" y="4211770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Digital ecosystems</a:t>
            </a:r>
            <a:endParaRPr lang="en-US" sz="3000"/>
          </a:p>
        </p:txBody>
      </p:sp>
      <p:sp>
        <p:nvSpPr>
          <p:cNvPr id="15" name="Text 13"/>
          <p:cNvSpPr/>
          <p:nvPr/>
        </p:nvSpPr>
        <p:spPr>
          <a:xfrm>
            <a:off x="12141200" y="4859470"/>
            <a:ext cx="5075428" cy="15848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Wallets became rails that other businesses build on — commerce, lending, payroll and cross-border transfers.</a:t>
            </a:r>
            <a:endParaRPr lang="en-US" sz="2100"/>
          </a:p>
        </p:txBody>
      </p:sp>
      <p:sp>
        <p:nvSpPr>
          <p:cNvPr id="16" name="Text 14"/>
          <p:cNvSpPr/>
          <p:nvPr/>
        </p:nvSpPr>
        <p:spPr>
          <a:xfrm>
            <a:off x="1219199" y="6939624"/>
            <a:ext cx="14419729" cy="811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Examples: M-Pesa (Kenya) · MTN MoMo (Ghana, Uganda) · Orange Money (West Africa)</a:t>
            </a:r>
            <a:endParaRPr lang="en-US" sz="210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695693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967323" cy="7421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What is Mobile Money?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2685256"/>
            <a:ext cx="704850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219200" y="2960423"/>
            <a:ext cx="775335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Store value</a:t>
            </a:r>
            <a:endParaRPr lang="en-US" sz="3000"/>
          </a:p>
        </p:txBody>
      </p:sp>
      <p:sp>
        <p:nvSpPr>
          <p:cNvPr id="6" name="Text 4"/>
          <p:cNvSpPr/>
          <p:nvPr/>
        </p:nvSpPr>
        <p:spPr>
          <a:xfrm>
            <a:off x="1219200" y="3570023"/>
            <a:ext cx="7259955" cy="811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A wallet held against a phone number, no branch visit required.</a:t>
            </a:r>
            <a:endParaRPr lang="en-US" sz="2100"/>
          </a:p>
        </p:txBody>
      </p:sp>
      <p:sp>
        <p:nvSpPr>
          <p:cNvPr id="7" name="Shape 5"/>
          <p:cNvSpPr/>
          <p:nvPr/>
        </p:nvSpPr>
        <p:spPr>
          <a:xfrm>
            <a:off x="9029700" y="2685256"/>
            <a:ext cx="704850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9029700" y="2960423"/>
            <a:ext cx="775335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Send and receive funds</a:t>
            </a:r>
            <a:endParaRPr lang="en-US" sz="3000"/>
          </a:p>
        </p:txBody>
      </p:sp>
      <p:sp>
        <p:nvSpPr>
          <p:cNvPr id="9" name="Text 7"/>
          <p:cNvSpPr/>
          <p:nvPr/>
        </p:nvSpPr>
        <p:spPr>
          <a:xfrm>
            <a:off x="9029700" y="3570023"/>
            <a:ext cx="7753350" cy="424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Person to person, business to person, and back again.</a:t>
            </a:r>
            <a:endParaRPr lang="en-US" sz="2100"/>
          </a:p>
        </p:txBody>
      </p:sp>
      <p:sp>
        <p:nvSpPr>
          <p:cNvPr id="10" name="Shape 8"/>
          <p:cNvSpPr/>
          <p:nvPr/>
        </p:nvSpPr>
        <p:spPr>
          <a:xfrm>
            <a:off x="1219200" y="4876800"/>
            <a:ext cx="704850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1" name="Text 9"/>
          <p:cNvSpPr/>
          <p:nvPr/>
        </p:nvSpPr>
        <p:spPr>
          <a:xfrm>
            <a:off x="1219200" y="5151967"/>
            <a:ext cx="775335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Pay merchants</a:t>
            </a:r>
            <a:endParaRPr lang="en-US" sz="3000"/>
          </a:p>
        </p:txBody>
      </p:sp>
      <p:sp>
        <p:nvSpPr>
          <p:cNvPr id="12" name="Text 10"/>
          <p:cNvSpPr/>
          <p:nvPr/>
        </p:nvSpPr>
        <p:spPr>
          <a:xfrm>
            <a:off x="1219200" y="5761567"/>
            <a:ext cx="7753350" cy="424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Acceptance at the counter, online, and in the field.</a:t>
            </a:r>
            <a:endParaRPr lang="en-US" sz="2100"/>
          </a:p>
        </p:txBody>
      </p:sp>
      <p:sp>
        <p:nvSpPr>
          <p:cNvPr id="13" name="Shape 11"/>
          <p:cNvSpPr/>
          <p:nvPr/>
        </p:nvSpPr>
        <p:spPr>
          <a:xfrm>
            <a:off x="9029700" y="4876800"/>
            <a:ext cx="704850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4" name="Text 12"/>
          <p:cNvSpPr/>
          <p:nvPr/>
        </p:nvSpPr>
        <p:spPr>
          <a:xfrm>
            <a:off x="9029700" y="5151967"/>
            <a:ext cx="775335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Access savings, loans and insurance</a:t>
            </a:r>
            <a:endParaRPr lang="en-US" sz="3000"/>
          </a:p>
        </p:txBody>
      </p:sp>
      <p:sp>
        <p:nvSpPr>
          <p:cNvPr id="15" name="Text 13"/>
          <p:cNvSpPr/>
          <p:nvPr/>
        </p:nvSpPr>
        <p:spPr>
          <a:xfrm>
            <a:off x="9029700" y="5761567"/>
            <a:ext cx="7753350" cy="424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Financial products delivered through the same wallet.</a:t>
            </a:r>
            <a:endParaRPr lang="en-US" sz="2100"/>
          </a:p>
        </p:txBody>
      </p:sp>
      <p:sp>
        <p:nvSpPr>
          <p:cNvPr id="16" name="Text 14"/>
          <p:cNvSpPr/>
          <p:nvPr/>
        </p:nvSpPr>
        <p:spPr>
          <a:xfrm>
            <a:off x="1219200" y="6605456"/>
            <a:ext cx="9575292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153"/>
              </a:lnSpc>
              <a:buNone/>
            </a:pPr>
            <a:r>
              <a:rPr lang="en-US" sz="300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Mobile Money is no longer just a wallet; it is digital infrastructure.</a:t>
            </a:r>
            <a:endParaRPr lang="en-US" sz="300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695693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269403" cy="144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How MoMo APIs Power Innovation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3917156"/>
            <a:ext cx="373724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219200" y="3389313"/>
            <a:ext cx="3582657" cy="3754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 b="1" kern="0" spc="18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API</a:t>
            </a:r>
            <a:endParaRPr lang="en-US" sz="1800"/>
          </a:p>
        </p:txBody>
      </p:sp>
      <p:sp>
        <p:nvSpPr>
          <p:cNvPr id="6" name="Shape 4"/>
          <p:cNvSpPr/>
          <p:nvPr/>
        </p:nvSpPr>
        <p:spPr>
          <a:xfrm>
            <a:off x="4956440" y="3917156"/>
            <a:ext cx="6326452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7" name="Text 5"/>
          <p:cNvSpPr/>
          <p:nvPr/>
        </p:nvSpPr>
        <p:spPr>
          <a:xfrm>
            <a:off x="4956440" y="3389313"/>
            <a:ext cx="6249546" cy="3754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 b="1" kern="0" spc="18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WHAT IT DOES</a:t>
            </a:r>
            <a:endParaRPr lang="en-US" sz="1800"/>
          </a:p>
        </p:txBody>
      </p:sp>
      <p:sp>
        <p:nvSpPr>
          <p:cNvPr id="8" name="Shape 6"/>
          <p:cNvSpPr/>
          <p:nvPr/>
        </p:nvSpPr>
        <p:spPr>
          <a:xfrm>
            <a:off x="11282892" y="3917156"/>
            <a:ext cx="5785908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9" name="Text 7"/>
          <p:cNvSpPr/>
          <p:nvPr/>
        </p:nvSpPr>
        <p:spPr>
          <a:xfrm>
            <a:off x="11282892" y="3389313"/>
            <a:ext cx="5692786" cy="3754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 b="1" kern="0" spc="18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REAL USE CASE</a:t>
            </a:r>
            <a:endParaRPr lang="en-US" sz="1800"/>
          </a:p>
        </p:txBody>
      </p:sp>
      <p:sp>
        <p:nvSpPr>
          <p:cNvPr id="10" name="Shape 8"/>
          <p:cNvSpPr/>
          <p:nvPr/>
        </p:nvSpPr>
        <p:spPr>
          <a:xfrm>
            <a:off x="1219200" y="4895189"/>
            <a:ext cx="373724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1" name="Text 9"/>
          <p:cNvSpPr/>
          <p:nvPr/>
        </p:nvSpPr>
        <p:spPr>
          <a:xfrm>
            <a:off x="1219200" y="4236773"/>
            <a:ext cx="3582657" cy="410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Collections</a:t>
            </a:r>
            <a:endParaRPr lang="en-US" sz="2100"/>
          </a:p>
        </p:txBody>
      </p:sp>
      <p:sp>
        <p:nvSpPr>
          <p:cNvPr id="12" name="Shape 10"/>
          <p:cNvSpPr/>
          <p:nvPr/>
        </p:nvSpPr>
        <p:spPr>
          <a:xfrm>
            <a:off x="4956440" y="4895189"/>
            <a:ext cx="6326452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3" name="Text 11"/>
          <p:cNvSpPr/>
          <p:nvPr/>
        </p:nvSpPr>
        <p:spPr>
          <a:xfrm>
            <a:off x="4956440" y="4236773"/>
            <a:ext cx="6249546" cy="410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Receive payments</a:t>
            </a:r>
            <a:endParaRPr lang="en-US" sz="2100"/>
          </a:p>
        </p:txBody>
      </p:sp>
      <p:sp>
        <p:nvSpPr>
          <p:cNvPr id="14" name="Shape 12"/>
          <p:cNvSpPr/>
          <p:nvPr/>
        </p:nvSpPr>
        <p:spPr>
          <a:xfrm>
            <a:off x="11282892" y="4895189"/>
            <a:ext cx="5785908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5" name="Text 13"/>
          <p:cNvSpPr/>
          <p:nvPr/>
        </p:nvSpPr>
        <p:spPr>
          <a:xfrm>
            <a:off x="11282892" y="4236773"/>
            <a:ext cx="5692786" cy="410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E-commerce checkout</a:t>
            </a:r>
            <a:endParaRPr lang="en-US" sz="2100"/>
          </a:p>
        </p:txBody>
      </p:sp>
      <p:sp>
        <p:nvSpPr>
          <p:cNvPr id="16" name="Shape 14"/>
          <p:cNvSpPr/>
          <p:nvPr/>
        </p:nvSpPr>
        <p:spPr>
          <a:xfrm>
            <a:off x="1219200" y="5835121"/>
            <a:ext cx="373724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7" name="Text 15"/>
          <p:cNvSpPr/>
          <p:nvPr/>
        </p:nvSpPr>
        <p:spPr>
          <a:xfrm>
            <a:off x="1219200" y="5189405"/>
            <a:ext cx="3582657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Disbursements</a:t>
            </a:r>
            <a:endParaRPr lang="en-US" sz="2100"/>
          </a:p>
        </p:txBody>
      </p:sp>
      <p:sp>
        <p:nvSpPr>
          <p:cNvPr id="18" name="Shape 16"/>
          <p:cNvSpPr/>
          <p:nvPr/>
        </p:nvSpPr>
        <p:spPr>
          <a:xfrm>
            <a:off x="4956440" y="5835121"/>
            <a:ext cx="6326452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9" name="Text 17"/>
          <p:cNvSpPr/>
          <p:nvPr/>
        </p:nvSpPr>
        <p:spPr>
          <a:xfrm>
            <a:off x="4956440" y="5189405"/>
            <a:ext cx="6249546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Bulk payouts</a:t>
            </a:r>
            <a:endParaRPr lang="en-US" sz="2100"/>
          </a:p>
        </p:txBody>
      </p:sp>
      <p:sp>
        <p:nvSpPr>
          <p:cNvPr id="20" name="Shape 18"/>
          <p:cNvSpPr/>
          <p:nvPr/>
        </p:nvSpPr>
        <p:spPr>
          <a:xfrm>
            <a:off x="11282892" y="5835121"/>
            <a:ext cx="5785908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1" name="Text 19"/>
          <p:cNvSpPr/>
          <p:nvPr/>
        </p:nvSpPr>
        <p:spPr>
          <a:xfrm>
            <a:off x="11282892" y="5189405"/>
            <a:ext cx="5692786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Gig economy payouts</a:t>
            </a:r>
            <a:endParaRPr lang="en-US" sz="2100"/>
          </a:p>
        </p:txBody>
      </p:sp>
      <p:sp>
        <p:nvSpPr>
          <p:cNvPr id="22" name="Shape 20"/>
          <p:cNvSpPr/>
          <p:nvPr/>
        </p:nvSpPr>
        <p:spPr>
          <a:xfrm>
            <a:off x="1219200" y="6775053"/>
            <a:ext cx="373724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3" name="Text 21"/>
          <p:cNvSpPr/>
          <p:nvPr/>
        </p:nvSpPr>
        <p:spPr>
          <a:xfrm>
            <a:off x="1219200" y="6129338"/>
            <a:ext cx="3582657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Remittances</a:t>
            </a:r>
            <a:endParaRPr lang="en-US" sz="2100"/>
          </a:p>
        </p:txBody>
      </p:sp>
      <p:sp>
        <p:nvSpPr>
          <p:cNvPr id="24" name="Shape 22"/>
          <p:cNvSpPr/>
          <p:nvPr/>
        </p:nvSpPr>
        <p:spPr>
          <a:xfrm>
            <a:off x="4956440" y="6775053"/>
            <a:ext cx="6326452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5" name="Text 23"/>
          <p:cNvSpPr/>
          <p:nvPr/>
        </p:nvSpPr>
        <p:spPr>
          <a:xfrm>
            <a:off x="4956440" y="6129338"/>
            <a:ext cx="6249546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Move funds across borders</a:t>
            </a:r>
            <a:endParaRPr lang="en-US" sz="2100"/>
          </a:p>
        </p:txBody>
      </p:sp>
      <p:sp>
        <p:nvSpPr>
          <p:cNvPr id="26" name="Shape 24"/>
          <p:cNvSpPr/>
          <p:nvPr/>
        </p:nvSpPr>
        <p:spPr>
          <a:xfrm>
            <a:off x="11282892" y="6775053"/>
            <a:ext cx="5785908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7" name="Text 25"/>
          <p:cNvSpPr/>
          <p:nvPr/>
        </p:nvSpPr>
        <p:spPr>
          <a:xfrm>
            <a:off x="11282892" y="6129338"/>
            <a:ext cx="5692786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School fees from abroad</a:t>
            </a:r>
            <a:endParaRPr lang="en-US" sz="2100"/>
          </a:p>
        </p:txBody>
      </p:sp>
      <p:sp>
        <p:nvSpPr>
          <p:cNvPr id="28" name="Shape 26"/>
          <p:cNvSpPr/>
          <p:nvPr/>
        </p:nvSpPr>
        <p:spPr>
          <a:xfrm>
            <a:off x="1219200" y="7714985"/>
            <a:ext cx="3737240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9" name="Text 27"/>
          <p:cNvSpPr/>
          <p:nvPr/>
        </p:nvSpPr>
        <p:spPr>
          <a:xfrm>
            <a:off x="1219200" y="7069270"/>
            <a:ext cx="3582657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KYC services</a:t>
            </a:r>
            <a:endParaRPr lang="en-US" sz="2100"/>
          </a:p>
        </p:txBody>
      </p:sp>
      <p:sp>
        <p:nvSpPr>
          <p:cNvPr id="30" name="Shape 28"/>
          <p:cNvSpPr/>
          <p:nvPr/>
        </p:nvSpPr>
        <p:spPr>
          <a:xfrm>
            <a:off x="4956440" y="7714985"/>
            <a:ext cx="6326452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1" name="Text 29"/>
          <p:cNvSpPr/>
          <p:nvPr/>
        </p:nvSpPr>
        <p:spPr>
          <a:xfrm>
            <a:off x="4956440" y="7069270"/>
            <a:ext cx="6249546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Verify identity</a:t>
            </a:r>
            <a:endParaRPr lang="en-US" sz="2100"/>
          </a:p>
        </p:txBody>
      </p:sp>
      <p:sp>
        <p:nvSpPr>
          <p:cNvPr id="32" name="Shape 30"/>
          <p:cNvSpPr/>
          <p:nvPr/>
        </p:nvSpPr>
        <p:spPr>
          <a:xfrm>
            <a:off x="11282892" y="7714985"/>
            <a:ext cx="5785908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3" name="Text 31"/>
          <p:cNvSpPr/>
          <p:nvPr/>
        </p:nvSpPr>
        <p:spPr>
          <a:xfrm>
            <a:off x="11282892" y="7069270"/>
            <a:ext cx="5692786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Ride-hailing onboarding</a:t>
            </a:r>
            <a:endParaRPr lang="en-US" sz="2100"/>
          </a:p>
        </p:txBody>
      </p:sp>
      <p:pic>
        <p:nvPicPr>
          <p:cNvPr id="3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695693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269403" cy="144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African Startups Built on Digital Payments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3389313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219200" y="3689879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Flutterwave</a:t>
            </a:r>
            <a:endParaRPr lang="en-US" sz="3000"/>
          </a:p>
        </p:txBody>
      </p:sp>
      <p:sp>
        <p:nvSpPr>
          <p:cNvPr id="6" name="Text 4"/>
          <p:cNvSpPr/>
          <p:nvPr/>
        </p:nvSpPr>
        <p:spPr>
          <a:xfrm>
            <a:off x="1219200" y="4337579"/>
            <a:ext cx="5075428" cy="811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Nigeria. Payment infrastructure for merchants across the continent.</a:t>
            </a:r>
            <a:endParaRPr lang="en-US" sz="2100"/>
          </a:p>
        </p:txBody>
      </p:sp>
      <p:sp>
        <p:nvSpPr>
          <p:cNvPr id="7" name="Shape 5"/>
          <p:cNvSpPr/>
          <p:nvPr/>
        </p:nvSpPr>
        <p:spPr>
          <a:xfrm>
            <a:off x="6680200" y="3389313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6680200" y="3689879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Chipper Cash</a:t>
            </a:r>
            <a:endParaRPr lang="en-US" sz="3000"/>
          </a:p>
        </p:txBody>
      </p:sp>
      <p:sp>
        <p:nvSpPr>
          <p:cNvPr id="9" name="Text 7"/>
          <p:cNvSpPr/>
          <p:nvPr/>
        </p:nvSpPr>
        <p:spPr>
          <a:xfrm>
            <a:off x="6680200" y="4337579"/>
            <a:ext cx="5075428" cy="811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Uganda. Cross-border transfers between African markets.</a:t>
            </a:r>
            <a:endParaRPr lang="en-US" sz="2100"/>
          </a:p>
        </p:txBody>
      </p:sp>
      <p:sp>
        <p:nvSpPr>
          <p:cNvPr id="10" name="Shape 8"/>
          <p:cNvSpPr/>
          <p:nvPr/>
        </p:nvSpPr>
        <p:spPr>
          <a:xfrm>
            <a:off x="12141200" y="3389313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1" name="Text 9"/>
          <p:cNvSpPr/>
          <p:nvPr/>
        </p:nvSpPr>
        <p:spPr>
          <a:xfrm>
            <a:off x="12141200" y="3689879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Hubtel</a:t>
            </a:r>
            <a:endParaRPr lang="en-US" sz="3000"/>
          </a:p>
        </p:txBody>
      </p:sp>
      <p:sp>
        <p:nvSpPr>
          <p:cNvPr id="12" name="Text 10"/>
          <p:cNvSpPr/>
          <p:nvPr/>
        </p:nvSpPr>
        <p:spPr>
          <a:xfrm>
            <a:off x="12141200" y="4337579"/>
            <a:ext cx="5075428" cy="811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Ghana. Commerce and payment services for local businesses.</a:t>
            </a:r>
            <a:endParaRPr lang="en-US" sz="2100"/>
          </a:p>
        </p:txBody>
      </p:sp>
      <p:sp>
        <p:nvSpPr>
          <p:cNvPr id="13" name="Text 11"/>
          <p:cNvSpPr/>
          <p:nvPr/>
        </p:nvSpPr>
        <p:spPr>
          <a:xfrm>
            <a:off x="1032510" y="5644356"/>
            <a:ext cx="12645390" cy="10247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Yango payments integration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Agricultural and merchant payment solutions</a:t>
            </a:r>
            <a:endParaRPr lang="en-US" sz="210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695693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CB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9200" y="3309011"/>
            <a:ext cx="17434560" cy="1924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69177"/>
              </a:lnSpc>
              <a:buNone/>
            </a:pPr>
            <a:r>
              <a:rPr lang="en-US" sz="16500" b="1" kern="0" spc="-495">
                <a:solidFill>
                  <a:srgbClr val="004F71">
                    <a:alpha val="35000"/>
                  </a:srgbClr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02</a:t>
            </a:r>
            <a:endParaRPr lang="en-US" sz="16500"/>
          </a:p>
        </p:txBody>
      </p:sp>
      <p:sp>
        <p:nvSpPr>
          <p:cNvPr id="3" name="Text 1"/>
          <p:cNvSpPr/>
          <p:nvPr/>
        </p:nvSpPr>
        <p:spPr>
          <a:xfrm>
            <a:off x="1219200" y="5423561"/>
            <a:ext cx="14362938" cy="17449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154"/>
              </a:lnSpc>
              <a:buNone/>
            </a:pPr>
            <a:r>
              <a:rPr lang="en-US" sz="6000" kern="0" spc="-9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Digital Financial Services &amp; Financial Inclusion</a:t>
            </a:r>
            <a:endParaRPr lang="en-US" sz="6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967323" cy="7421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What is Financial Inclusion?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2685256"/>
            <a:ext cx="76581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219200" y="2985823"/>
            <a:ext cx="842391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Access and use</a:t>
            </a:r>
            <a:endParaRPr lang="en-US" sz="3000"/>
          </a:p>
        </p:txBody>
      </p:sp>
      <p:sp>
        <p:nvSpPr>
          <p:cNvPr id="6" name="Text 4"/>
          <p:cNvSpPr/>
          <p:nvPr/>
        </p:nvSpPr>
        <p:spPr>
          <a:xfrm>
            <a:off x="1032510" y="3633523"/>
            <a:ext cx="7920990" cy="1992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Payments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Savings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Credit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Insurance</a:t>
            </a:r>
            <a:endParaRPr lang="en-US" sz="2100"/>
          </a:p>
        </p:txBody>
      </p:sp>
      <p:sp>
        <p:nvSpPr>
          <p:cNvPr id="7" name="Shape 5"/>
          <p:cNvSpPr/>
          <p:nvPr/>
        </p:nvSpPr>
        <p:spPr>
          <a:xfrm>
            <a:off x="9410700" y="2685256"/>
            <a:ext cx="76581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9410700" y="2985823"/>
            <a:ext cx="842391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Why it matters</a:t>
            </a:r>
            <a:endParaRPr lang="en-US" sz="3000"/>
          </a:p>
        </p:txBody>
      </p:sp>
      <p:sp>
        <p:nvSpPr>
          <p:cNvPr id="9" name="Text 7"/>
          <p:cNvSpPr/>
          <p:nvPr/>
        </p:nvSpPr>
        <p:spPr>
          <a:xfrm>
            <a:off x="9224010" y="3633523"/>
            <a:ext cx="7920990" cy="1460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Economic empowerment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Poverty reduction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Business growth</a:t>
            </a:r>
            <a:endParaRPr lang="en-US" sz="210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695693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269403" cy="144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How Mobile Money Drives Inclusion</a:t>
            </a:r>
            <a:endParaRPr lang="en-US" sz="4950"/>
          </a:p>
        </p:txBody>
      </p:sp>
      <p:sp>
        <p:nvSpPr>
          <p:cNvPr id="4" name="Text 2"/>
          <p:cNvSpPr/>
          <p:nvPr/>
        </p:nvSpPr>
        <p:spPr>
          <a:xfrm>
            <a:off x="992505" y="3465513"/>
            <a:ext cx="12685395" cy="25865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383"/>
              </a:lnSpc>
              <a:buNone/>
            </a:pPr>
            <a:r>
              <a:rPr lang="en-US" sz="255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Reaches the unbanked</a:t>
            </a:r>
            <a:endParaRPr lang="en-US" sz="2550"/>
          </a:p>
          <a:p>
            <a:pPr marL="0" indent="0" algn="l">
              <a:lnSpc>
                <a:spcPct val="105383"/>
              </a:lnSpc>
              <a:buNone/>
            </a:pPr>
            <a:r>
              <a:rPr lang="en-US" sz="255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Reduces distance to financial services</a:t>
            </a:r>
            <a:endParaRPr lang="en-US" sz="2550"/>
          </a:p>
          <a:p>
            <a:pPr marL="0" indent="0" algn="l">
              <a:lnSpc>
                <a:spcPct val="105383"/>
              </a:lnSpc>
              <a:buNone/>
            </a:pPr>
            <a:r>
              <a:rPr lang="en-US" sz="255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Supports women-led businesses</a:t>
            </a:r>
            <a:endParaRPr lang="en-US" sz="2550"/>
          </a:p>
          <a:p>
            <a:pPr marL="0" indent="0" algn="l">
              <a:lnSpc>
                <a:spcPct val="105383"/>
              </a:lnSpc>
              <a:buNone/>
            </a:pPr>
            <a:r>
              <a:rPr lang="en-US" sz="255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Enables low-cost transactions</a:t>
            </a:r>
            <a:endParaRPr lang="en-US" sz="2550"/>
          </a:p>
        </p:txBody>
      </p:sp>
      <p:sp>
        <p:nvSpPr>
          <p:cNvPr id="5" name="Text 3"/>
          <p:cNvSpPr/>
          <p:nvPr/>
        </p:nvSpPr>
        <p:spPr>
          <a:xfrm>
            <a:off x="1219200" y="6623579"/>
            <a:ext cx="10053974" cy="811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Sub-Saharan Africa’s growth in account ownership has been heavily driven by mobile money adoption. — World Bank</a:t>
            </a:r>
            <a:endParaRPr lang="en-US" sz="21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819518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967323" cy="7421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African Success Stories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3213100"/>
            <a:ext cx="2115079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219200" y="2685256"/>
            <a:ext cx="1924579" cy="3754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 b="1" kern="0" spc="18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MARKET</a:t>
            </a:r>
            <a:endParaRPr lang="en-US" sz="1800"/>
          </a:p>
        </p:txBody>
      </p:sp>
      <p:sp>
        <p:nvSpPr>
          <p:cNvPr id="6" name="Shape 4"/>
          <p:cNvSpPr/>
          <p:nvPr/>
        </p:nvSpPr>
        <p:spPr>
          <a:xfrm>
            <a:off x="3334279" y="3213100"/>
            <a:ext cx="13734521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7" name="Text 5"/>
          <p:cNvSpPr/>
          <p:nvPr/>
        </p:nvSpPr>
        <p:spPr>
          <a:xfrm>
            <a:off x="3334279" y="2685256"/>
            <a:ext cx="13879857" cy="3754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 b="1" kern="0" spc="18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WHAT MOBILE MONEY CARRIES THERE</a:t>
            </a:r>
            <a:endParaRPr lang="en-US" sz="1800"/>
          </a:p>
        </p:txBody>
      </p:sp>
      <p:sp>
        <p:nvSpPr>
          <p:cNvPr id="8" name="Shape 6"/>
          <p:cNvSpPr/>
          <p:nvPr/>
        </p:nvSpPr>
        <p:spPr>
          <a:xfrm>
            <a:off x="1219200" y="4191132"/>
            <a:ext cx="2115079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9" name="Text 7"/>
          <p:cNvSpPr/>
          <p:nvPr/>
        </p:nvSpPr>
        <p:spPr>
          <a:xfrm>
            <a:off x="1219200" y="3532717"/>
            <a:ext cx="1924579" cy="410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Kenya</a:t>
            </a:r>
            <a:endParaRPr lang="en-US" sz="2100"/>
          </a:p>
        </p:txBody>
      </p:sp>
      <p:sp>
        <p:nvSpPr>
          <p:cNvPr id="10" name="Shape 8"/>
          <p:cNvSpPr/>
          <p:nvPr/>
        </p:nvSpPr>
        <p:spPr>
          <a:xfrm>
            <a:off x="3334279" y="4191132"/>
            <a:ext cx="13734521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1" name="Text 9"/>
          <p:cNvSpPr/>
          <p:nvPr/>
        </p:nvSpPr>
        <p:spPr>
          <a:xfrm>
            <a:off x="3334279" y="3532717"/>
            <a:ext cx="13879857" cy="410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M-Pesa enabling digital commerce</a:t>
            </a:r>
            <a:endParaRPr lang="en-US" sz="2100"/>
          </a:p>
        </p:txBody>
      </p:sp>
      <p:sp>
        <p:nvSpPr>
          <p:cNvPr id="12" name="Shape 10"/>
          <p:cNvSpPr/>
          <p:nvPr/>
        </p:nvSpPr>
        <p:spPr>
          <a:xfrm>
            <a:off x="1219200" y="5131065"/>
            <a:ext cx="2115079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3" name="Text 11"/>
          <p:cNvSpPr/>
          <p:nvPr/>
        </p:nvSpPr>
        <p:spPr>
          <a:xfrm>
            <a:off x="1219200" y="4485349"/>
            <a:ext cx="1924579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Ghana</a:t>
            </a:r>
            <a:endParaRPr lang="en-US" sz="2100"/>
          </a:p>
        </p:txBody>
      </p:sp>
      <p:sp>
        <p:nvSpPr>
          <p:cNvPr id="14" name="Shape 12"/>
          <p:cNvSpPr/>
          <p:nvPr/>
        </p:nvSpPr>
        <p:spPr>
          <a:xfrm>
            <a:off x="3334279" y="5131065"/>
            <a:ext cx="13734521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5" name="Text 13"/>
          <p:cNvSpPr/>
          <p:nvPr/>
        </p:nvSpPr>
        <p:spPr>
          <a:xfrm>
            <a:off x="3334279" y="4485349"/>
            <a:ext cx="13879857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MoMo supporting payments, remittances, merchant acceptance and lending initiatives</a:t>
            </a:r>
            <a:endParaRPr lang="en-US" sz="2100"/>
          </a:p>
        </p:txBody>
      </p:sp>
      <p:sp>
        <p:nvSpPr>
          <p:cNvPr id="16" name="Shape 14"/>
          <p:cNvSpPr/>
          <p:nvPr/>
        </p:nvSpPr>
        <p:spPr>
          <a:xfrm>
            <a:off x="1219200" y="6070997"/>
            <a:ext cx="2115079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7" name="Text 15"/>
          <p:cNvSpPr/>
          <p:nvPr/>
        </p:nvSpPr>
        <p:spPr>
          <a:xfrm>
            <a:off x="1219200" y="5425281"/>
            <a:ext cx="1924579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West Africa</a:t>
            </a:r>
            <a:endParaRPr lang="en-US" sz="2100"/>
          </a:p>
        </p:txBody>
      </p:sp>
      <p:sp>
        <p:nvSpPr>
          <p:cNvPr id="18" name="Shape 16"/>
          <p:cNvSpPr/>
          <p:nvPr/>
        </p:nvSpPr>
        <p:spPr>
          <a:xfrm>
            <a:off x="3334279" y="6070997"/>
            <a:ext cx="13734521" cy="9525"/>
          </a:xfrm>
          <a:prstGeom prst="rect">
            <a:avLst/>
          </a:prstGeom>
          <a:solidFill>
            <a:srgbClr val="D5DCE0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9" name="Text 17"/>
          <p:cNvSpPr/>
          <p:nvPr/>
        </p:nvSpPr>
        <p:spPr>
          <a:xfrm>
            <a:off x="3334279" y="5425281"/>
            <a:ext cx="13879857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Rapid growth in mobile money adoption and digital payments</a:t>
            </a:r>
            <a:endParaRPr lang="en-US" sz="210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819518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269403" cy="144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The Future of Digital Financial Services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3389313"/>
            <a:ext cx="76581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219200" y="3689879"/>
            <a:ext cx="842391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Deepening the wallet</a:t>
            </a:r>
            <a:endParaRPr lang="en-US" sz="3000"/>
          </a:p>
        </p:txBody>
      </p:sp>
      <p:sp>
        <p:nvSpPr>
          <p:cNvPr id="6" name="Text 4"/>
          <p:cNvSpPr/>
          <p:nvPr/>
        </p:nvSpPr>
        <p:spPr>
          <a:xfrm>
            <a:off x="1032510" y="4337579"/>
            <a:ext cx="7920990" cy="1460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Embedded finance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Digital lending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Virtual cards</a:t>
            </a:r>
            <a:endParaRPr lang="en-US" sz="2100"/>
          </a:p>
        </p:txBody>
      </p:sp>
      <p:sp>
        <p:nvSpPr>
          <p:cNvPr id="7" name="Shape 5"/>
          <p:cNvSpPr/>
          <p:nvPr/>
        </p:nvSpPr>
        <p:spPr>
          <a:xfrm>
            <a:off x="9410700" y="3389313"/>
            <a:ext cx="76581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9410700" y="3689879"/>
            <a:ext cx="842391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Extending the rails</a:t>
            </a:r>
            <a:endParaRPr lang="en-US" sz="3000"/>
          </a:p>
        </p:txBody>
      </p:sp>
      <p:sp>
        <p:nvSpPr>
          <p:cNvPr id="9" name="Text 7"/>
          <p:cNvSpPr/>
          <p:nvPr/>
        </p:nvSpPr>
        <p:spPr>
          <a:xfrm>
            <a:off x="9224010" y="4337579"/>
            <a:ext cx="7920990" cy="1460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Digital identity and eKYC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Cross-border payments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Stablecoins and emerging payment rails</a:t>
            </a:r>
            <a:endParaRPr lang="en-US" sz="210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819518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CB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9200" y="3735652"/>
            <a:ext cx="17434560" cy="1924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69177"/>
              </a:lnSpc>
              <a:buNone/>
            </a:pPr>
            <a:r>
              <a:rPr lang="en-US" sz="16500" b="1" kern="0" spc="-495">
                <a:solidFill>
                  <a:srgbClr val="004F71">
                    <a:alpha val="35000"/>
                  </a:srgbClr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03</a:t>
            </a:r>
            <a:endParaRPr lang="en-US" sz="16500"/>
          </a:p>
        </p:txBody>
      </p:sp>
      <p:sp>
        <p:nvSpPr>
          <p:cNvPr id="3" name="Text 1"/>
          <p:cNvSpPr/>
          <p:nvPr/>
        </p:nvSpPr>
        <p:spPr>
          <a:xfrm>
            <a:off x="1219200" y="5850202"/>
            <a:ext cx="15339060" cy="8915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154"/>
              </a:lnSpc>
              <a:buNone/>
            </a:pPr>
            <a:r>
              <a:rPr lang="en-US" sz="6000" kern="0" spc="-90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Opportunities and Three Lessons</a:t>
            </a:r>
            <a:endParaRPr lang="en-US" sz="6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967323" cy="7421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Opportunities for Students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2685256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219200" y="2985823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Build</a:t>
            </a:r>
            <a:endParaRPr lang="en-US" sz="3000"/>
          </a:p>
        </p:txBody>
      </p:sp>
      <p:sp>
        <p:nvSpPr>
          <p:cNvPr id="6" name="Text 4"/>
          <p:cNvSpPr/>
          <p:nvPr/>
        </p:nvSpPr>
        <p:spPr>
          <a:xfrm>
            <a:off x="1032510" y="3633523"/>
            <a:ext cx="5190490" cy="9294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Fintech entrepreneurship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Software engineering &amp; APIs</a:t>
            </a:r>
            <a:endParaRPr lang="en-US" sz="2100"/>
          </a:p>
        </p:txBody>
      </p:sp>
      <p:sp>
        <p:nvSpPr>
          <p:cNvPr id="7" name="Shape 5"/>
          <p:cNvSpPr/>
          <p:nvPr/>
        </p:nvSpPr>
        <p:spPr>
          <a:xfrm>
            <a:off x="6680200" y="2685256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6680200" y="2985823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Shape</a:t>
            </a:r>
            <a:endParaRPr lang="en-US" sz="3000"/>
          </a:p>
        </p:txBody>
      </p:sp>
      <p:sp>
        <p:nvSpPr>
          <p:cNvPr id="9" name="Text 7"/>
          <p:cNvSpPr/>
          <p:nvPr/>
        </p:nvSpPr>
        <p:spPr>
          <a:xfrm>
            <a:off x="6493510" y="3633523"/>
            <a:ext cx="5190490" cy="9294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Product management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Data analytics</a:t>
            </a:r>
            <a:endParaRPr lang="en-US" sz="2100"/>
          </a:p>
        </p:txBody>
      </p:sp>
      <p:sp>
        <p:nvSpPr>
          <p:cNvPr id="10" name="Shape 8"/>
          <p:cNvSpPr/>
          <p:nvPr/>
        </p:nvSpPr>
        <p:spPr>
          <a:xfrm>
            <a:off x="12141200" y="2685256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1" name="Text 9"/>
          <p:cNvSpPr/>
          <p:nvPr/>
        </p:nvSpPr>
        <p:spPr>
          <a:xfrm>
            <a:off x="12141200" y="2985823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Protect</a:t>
            </a:r>
            <a:endParaRPr lang="en-US" sz="3000"/>
          </a:p>
        </p:txBody>
      </p:sp>
      <p:sp>
        <p:nvSpPr>
          <p:cNvPr id="12" name="Text 10"/>
          <p:cNvSpPr/>
          <p:nvPr/>
        </p:nvSpPr>
        <p:spPr>
          <a:xfrm>
            <a:off x="11954510" y="3633523"/>
            <a:ext cx="5190490" cy="9294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Cybersecurity</a:t>
            </a:r>
            <a:endParaRPr lang="en-US" sz="2100"/>
          </a:p>
          <a:p>
            <a:pPr marL="0" indent="0" algn="l">
              <a:lnSpc>
                <a:spcPct val="103720"/>
              </a:lnSpc>
              <a:buNone/>
            </a:pPr>
            <a:r>
              <a:rPr lang="en-US" sz="2100">
                <a:solidFill>
                  <a:srgbClr val="1A1A1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Compliance &amp; regulation</a:t>
            </a:r>
            <a:endParaRPr lang="en-US" sz="210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819518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4F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9200" y="3259931"/>
            <a:ext cx="17434560" cy="3923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 kern="0" spc="252">
                <a:solidFill>
                  <a:srgbClr val="FFCB05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03 · OPPORTUNITIES</a:t>
            </a:r>
            <a:endParaRPr lang="en-US" sz="1800"/>
          </a:p>
        </p:txBody>
      </p:sp>
      <p:sp>
        <p:nvSpPr>
          <p:cNvPr id="3" name="Text 1"/>
          <p:cNvSpPr/>
          <p:nvPr/>
        </p:nvSpPr>
        <p:spPr>
          <a:xfrm>
            <a:off x="1219200" y="4223808"/>
            <a:ext cx="11131250" cy="21994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3511"/>
              </a:lnSpc>
              <a:buNone/>
            </a:pPr>
            <a:r>
              <a:rPr lang="en-US" sz="4650" kern="0" spc="-46">
                <a:solidFill>
                  <a:srgbClr val="FFFFFF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“What problem in your community could be solved using digital payments?”</a:t>
            </a:r>
            <a:endParaRPr lang="en-US" sz="4650"/>
          </a:p>
        </p:txBody>
      </p:sp>
      <p:sp>
        <p:nvSpPr>
          <p:cNvPr id="4" name="Text 2"/>
          <p:cNvSpPr/>
          <p:nvPr/>
        </p:nvSpPr>
        <p:spPr>
          <a:xfrm>
            <a:off x="1219200" y="6766190"/>
            <a:ext cx="17434560" cy="4513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085"/>
              </a:lnSpc>
              <a:buNone/>
            </a:pPr>
            <a:r>
              <a:rPr lang="en-US" sz="2100">
                <a:solidFill>
                  <a:srgbClr val="FFFFFF">
                    <a:alpha val="70000"/>
                  </a:srgbClr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A question to take away</a:t>
            </a:r>
            <a:endParaRPr lang="en-US" sz="2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990600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1447800"/>
            <a:ext cx="10967323" cy="7421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25"/>
              </a:lnSpc>
              <a:buNone/>
            </a:pPr>
            <a:r>
              <a:rPr lang="en-US" sz="4950" kern="0" spc="-74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3 Lessons for Future Innovators</a:t>
            </a:r>
            <a:endParaRPr lang="en-US" sz="4950"/>
          </a:p>
        </p:txBody>
      </p:sp>
      <p:sp>
        <p:nvSpPr>
          <p:cNvPr id="4" name="Shape 2"/>
          <p:cNvSpPr/>
          <p:nvPr/>
        </p:nvSpPr>
        <p:spPr>
          <a:xfrm>
            <a:off x="1219200" y="2685256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219200" y="2985823"/>
            <a:ext cx="542036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1800" kern="0" spc="18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01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1219200" y="3507714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Solve real problems</a:t>
            </a:r>
            <a:endParaRPr lang="en-US" sz="3000"/>
          </a:p>
        </p:txBody>
      </p:sp>
      <p:sp>
        <p:nvSpPr>
          <p:cNvPr id="7" name="Text 5"/>
          <p:cNvSpPr/>
          <p:nvPr/>
        </p:nvSpPr>
        <p:spPr>
          <a:xfrm>
            <a:off x="1219200" y="4155414"/>
            <a:ext cx="5075428" cy="15848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Not just technical problems. The best payment products remove a queue, a trip, or a fee that someone feels every week.</a:t>
            </a:r>
            <a:endParaRPr lang="en-US" sz="2100"/>
          </a:p>
        </p:txBody>
      </p:sp>
      <p:sp>
        <p:nvSpPr>
          <p:cNvPr id="8" name="Shape 6"/>
          <p:cNvSpPr/>
          <p:nvPr/>
        </p:nvSpPr>
        <p:spPr>
          <a:xfrm>
            <a:off x="6680200" y="2685256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9" name="Text 7"/>
          <p:cNvSpPr/>
          <p:nvPr/>
        </p:nvSpPr>
        <p:spPr>
          <a:xfrm>
            <a:off x="6680200" y="2985823"/>
            <a:ext cx="542036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1800" kern="0" spc="18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02</a:t>
            </a:r>
            <a:endParaRPr lang="en-US" sz="1800"/>
          </a:p>
        </p:txBody>
      </p:sp>
      <p:sp>
        <p:nvSpPr>
          <p:cNvPr id="10" name="Text 8"/>
          <p:cNvSpPr/>
          <p:nvPr/>
        </p:nvSpPr>
        <p:spPr>
          <a:xfrm>
            <a:off x="6680200" y="3507714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Build for inclusion</a:t>
            </a:r>
            <a:endParaRPr lang="en-US" sz="3000"/>
          </a:p>
        </p:txBody>
      </p:sp>
      <p:sp>
        <p:nvSpPr>
          <p:cNvPr id="11" name="Text 9"/>
          <p:cNvSpPr/>
          <p:nvPr/>
        </p:nvSpPr>
        <p:spPr>
          <a:xfrm>
            <a:off x="6680200" y="4155414"/>
            <a:ext cx="5075428" cy="15848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Not only convenience. Design for the person with one handset and no branch nearby, and the product works for everyone else too.</a:t>
            </a:r>
            <a:endParaRPr lang="en-US" sz="2100"/>
          </a:p>
        </p:txBody>
      </p:sp>
      <p:sp>
        <p:nvSpPr>
          <p:cNvPr id="12" name="Shape 10"/>
          <p:cNvSpPr/>
          <p:nvPr/>
        </p:nvSpPr>
        <p:spPr>
          <a:xfrm>
            <a:off x="12141200" y="2685256"/>
            <a:ext cx="4927600" cy="33867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3" name="Text 11"/>
          <p:cNvSpPr/>
          <p:nvPr/>
        </p:nvSpPr>
        <p:spPr>
          <a:xfrm>
            <a:off x="12141200" y="2985823"/>
            <a:ext cx="542036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1800" kern="0" spc="18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03</a:t>
            </a:r>
            <a:endParaRPr lang="en-US" sz="1800"/>
          </a:p>
        </p:txBody>
      </p:sp>
      <p:sp>
        <p:nvSpPr>
          <p:cNvPr id="14" name="Text 12"/>
          <p:cNvSpPr/>
          <p:nvPr/>
        </p:nvSpPr>
        <p:spPr>
          <a:xfrm>
            <a:off x="12141200" y="3507714"/>
            <a:ext cx="542036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1525"/>
              </a:lnSpc>
              <a:buNone/>
            </a:pPr>
            <a:r>
              <a:rPr lang="en-US" sz="3000" kern="0" spc="-45">
                <a:solidFill>
                  <a:srgbClr val="004F71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Leverage existing rails</a:t>
            </a:r>
            <a:endParaRPr lang="en-US" sz="3000"/>
          </a:p>
        </p:txBody>
      </p:sp>
      <p:sp>
        <p:nvSpPr>
          <p:cNvPr id="15" name="Text 13"/>
          <p:cNvSpPr/>
          <p:nvPr/>
        </p:nvSpPr>
        <p:spPr>
          <a:xfrm>
            <a:off x="12141200" y="4155414"/>
            <a:ext cx="5075428" cy="15848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402"/>
              </a:lnSpc>
              <a:buNone/>
            </a:pPr>
            <a:r>
              <a:rPr lang="en-US" sz="2100">
                <a:solidFill>
                  <a:srgbClr val="5A5A5A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Rather than reinventing them. The networks are already there, documented and open — the opportunity is what you put on top.</a:t>
            </a:r>
            <a:endParaRPr lang="en-US" sz="210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572625"/>
            <a:ext cx="4819518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4F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200" y="3781425"/>
            <a:ext cx="685800" cy="76200"/>
          </a:xfrm>
          <a:prstGeom prst="rect">
            <a:avLst/>
          </a:prstGeom>
          <a:solidFill>
            <a:srgbClr val="FFCB0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219200" y="4276725"/>
            <a:ext cx="15339060" cy="1047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678"/>
              </a:lnSpc>
              <a:buNone/>
            </a:pPr>
            <a:r>
              <a:rPr lang="en-US" sz="7500" kern="0" spc="-150">
                <a:solidFill>
                  <a:srgbClr val="FFFFFF"/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Thank you</a:t>
            </a:r>
            <a:endParaRPr lang="en-US" sz="7500"/>
          </a:p>
        </p:txBody>
      </p:sp>
      <p:sp>
        <p:nvSpPr>
          <p:cNvPr id="4" name="Text 2"/>
          <p:cNvSpPr/>
          <p:nvPr/>
        </p:nvSpPr>
        <p:spPr>
          <a:xfrm>
            <a:off x="1219200" y="5629275"/>
            <a:ext cx="8138971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966"/>
              </a:lnSpc>
              <a:buNone/>
            </a:pPr>
            <a:r>
              <a:rPr lang="en-US" sz="3000">
                <a:solidFill>
                  <a:srgbClr val="FFFFFF">
                    <a:alpha val="85000"/>
                  </a:srgbClr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Questions, and the problems you would build for.</a:t>
            </a:r>
            <a:endParaRPr lang="en-US" sz="3000"/>
          </a:p>
        </p:txBody>
      </p:sp>
      <p:sp>
        <p:nvSpPr>
          <p:cNvPr id="5" name="Text 3"/>
          <p:cNvSpPr/>
          <p:nvPr/>
        </p:nvSpPr>
        <p:spPr>
          <a:xfrm>
            <a:off x="1219200" y="9094523"/>
            <a:ext cx="3125497" cy="3923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571"/>
              </a:lnSpc>
              <a:buNone/>
            </a:pPr>
            <a:r>
              <a:rPr lang="en-US" sz="1800">
                <a:solidFill>
                  <a:srgbClr val="FFFFFF">
                    <a:alpha val="70000"/>
                  </a:srgbClr>
                </a:solidFill>
                <a:latin typeface="MTN Brighter Sans" pitchFamily="34" charset="0"/>
                <a:ea typeface="MTN Brighter Sans" pitchFamily="34" charset="-122"/>
                <a:cs typeface="MTN Brighter Sans" pitchFamily="34" charset="-120"/>
              </a:rPr>
              <a:t>winston.quartey@mtn.com</a:t>
            </a:r>
            <a:endParaRPr lang="en-US" sz="18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nternal"/>
  <p:tag name="BJHEADERFOOTERTEXTMARKING" val="Interna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nternal"/>
  <p:tag name="BJHEADERFOOTERTEXTMARKING" val="Internal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_Divider Slides">
  <a:themeElements>
    <a:clrScheme name="MoMo">
      <a:dk1>
        <a:srgbClr val="000000"/>
      </a:dk1>
      <a:lt1>
        <a:srgbClr val="FFFFFF"/>
      </a:lt1>
      <a:dk2>
        <a:srgbClr val="004F71"/>
      </a:dk2>
      <a:lt2>
        <a:srgbClr val="FFFFFF"/>
      </a:lt2>
      <a:accent1>
        <a:srgbClr val="004F71"/>
      </a:accent1>
      <a:accent2>
        <a:srgbClr val="000000"/>
      </a:accent2>
      <a:accent3>
        <a:srgbClr val="A0A0A0"/>
      </a:accent3>
      <a:accent4>
        <a:srgbClr val="FFCB05"/>
      </a:accent4>
      <a:accent5>
        <a:srgbClr val="BDBDBD"/>
      </a:accent5>
      <a:accent6>
        <a:srgbClr val="636363"/>
      </a:accent6>
      <a:hlink>
        <a:srgbClr val="00678F"/>
      </a:hlink>
      <a:folHlink>
        <a:srgbClr val="666666"/>
      </a:folHlink>
    </a:clrScheme>
    <a:fontScheme name="Custom 5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TN_PPT Template_20171219.potx" id="{7522311C-6251-44DA-95D9-A34EC3E34410}" vid="{CFDB710E-1A66-416D-B954-10BD232F427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bf516a00-941e-4515-902e-04580dc361de" origin="userSelected">
  <element uid="id_classification_generalbusiness" value=""/>
</sisl>
</file>

<file path=customXml/itemProps1.xml><?xml version="1.0" encoding="utf-8"?>
<ds:datastoreItem xmlns:ds="http://schemas.openxmlformats.org/officeDocument/2006/customXml" ds:itemID="{041EC36F-3BEC-4216-8726-E118139C1986}">
  <ds:schemaRefs>
    <ds:schemaRef ds:uri="http://www.boldonjames.com/2008/01/sie/internal/label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17</Slides>
  <Notes>17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11_Divider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revision>1</cp:revision>
  <dcterms:created xsi:type="dcterms:W3CDTF">2026-08-31T09:39:17Z</dcterms:created>
  <dcterms:modified xsi:type="dcterms:W3CDTF">2026-08-31T09:51:26Z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edf70bd4-09f6-48d8-b04f-a0add292e6bb</vt:lpwstr>
  </property>
  <property fmtid="{D5CDD505-2E9C-101B-9397-08002B2CF9AE}" pid="3" name="bjClsUserRVM">
    <vt:lpwstr>[]</vt:lpwstr>
  </property>
  <property fmtid="{D5CDD505-2E9C-101B-9397-08002B2CF9AE}" pid="4" name="bjSaver">
    <vt:lpwstr>Jx2tGR+eJPNOKb0Nw0GedXeS/AQfAkPq</vt:lpwstr>
  </property>
  <property fmtid="{D5CDD505-2E9C-101B-9397-08002B2CF9AE}" pid="5" name="bjDocumentLabelXML">
    <vt:lpwstr>&lt;?xml version="1.0" encoding="us-ascii"?&gt;&lt;sisl xmlns:xsd="http://www.w3.org/2001/XMLSchema" xmlns:xsi="http://www.w3.org/2001/XMLSchema-instance" sislVersion="0" policy="bf516a00-941e-4515-902e-04580dc361de" origin="userSelected" xmlns="http://www.boldonj</vt:lpwstr>
  </property>
  <property fmtid="{D5CDD505-2E9C-101B-9397-08002B2CF9AE}" pid="6" name="bjDocumentLabelXML-0">
    <vt:lpwstr>ames.com/2008/01/sie/internal/label"&gt;&lt;element uid="id_classification_generalbusiness" value="" /&gt;&lt;/sisl&gt;</vt:lpwstr>
  </property>
  <property fmtid="{D5CDD505-2E9C-101B-9397-08002B2CF9AE}" pid="7" name="bjDocumentSecurityLabel">
    <vt:lpwstr>Internal</vt:lpwstr>
  </property>
</Properties>
</file>